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3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4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5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6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27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28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9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7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45" r:id="rId20"/>
    <p:sldId id="443" r:id="rId21"/>
    <p:sldId id="451" r:id="rId22"/>
    <p:sldId id="446" r:id="rId23"/>
    <p:sldId id="420" r:id="rId24"/>
    <p:sldId id="450" r:id="rId25"/>
    <p:sldId id="486" r:id="rId26"/>
    <p:sldId id="487" r:id="rId27"/>
    <p:sldId id="442" r:id="rId28"/>
    <p:sldId id="488" r:id="rId29"/>
    <p:sldId id="489" r:id="rId30"/>
    <p:sldId id="444" r:id="rId31"/>
    <p:sldId id="490" r:id="rId32"/>
    <p:sldId id="452" r:id="rId33"/>
    <p:sldId id="448" r:id="rId34"/>
    <p:sldId id="493" r:id="rId35"/>
    <p:sldId id="492" r:id="rId36"/>
    <p:sldId id="491" r:id="rId37"/>
    <p:sldId id="453" r:id="rId38"/>
    <p:sldId id="494" r:id="rId39"/>
    <p:sldId id="495" r:id="rId40"/>
    <p:sldId id="496" r:id="rId41"/>
    <p:sldId id="482" r:id="rId42"/>
    <p:sldId id="422" r:id="rId43"/>
    <p:sldId id="423" r:id="rId44"/>
    <p:sldId id="483" r:id="rId45"/>
    <p:sldId id="485" r:id="rId46"/>
    <p:sldId id="476" r:id="rId47"/>
    <p:sldId id="477" r:id="rId48"/>
    <p:sldId id="478" r:id="rId49"/>
    <p:sldId id="480" r:id="rId50"/>
    <p:sldId id="479" r:id="rId51"/>
    <p:sldId id="404" r:id="rId52"/>
    <p:sldId id="402" r:id="rId53"/>
    <p:sldId id="481" r:id="rId54"/>
    <p:sldId id="259" r:id="rId55"/>
    <p:sldId id="260" r:id="rId5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00"/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5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2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Foglio1!$M$51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Foglio1!$M$52:$M$61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7</c:v>
                </c:pt>
                <c:pt idx="8">
                  <c:v>0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8-EE4B-856E-1118DB3507BA}"/>
            </c:ext>
          </c:extLst>
        </c:ser>
        <c:ser>
          <c:idx val="1"/>
          <c:order val="1"/>
          <c:tx>
            <c:strRef>
              <c:f>Foglio1!$N$51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Foglio1!$N$52:$N$61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08-EE4B-856E-1118DB3507BA}"/>
            </c:ext>
          </c:extLst>
        </c:ser>
        <c:ser>
          <c:idx val="2"/>
          <c:order val="2"/>
          <c:tx>
            <c:strRef>
              <c:f>Foglio1!$O$51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Foglio1!$O$52:$O$61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8-EE4B-856E-1118DB3507BA}"/>
            </c:ext>
          </c:extLst>
        </c:ser>
        <c:ser>
          <c:idx val="3"/>
          <c:order val="3"/>
          <c:tx>
            <c:strRef>
              <c:f>Foglio1!$P$51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Foglio1!$P$52:$P$61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08-EE4B-856E-1118DB3507BA}"/>
            </c:ext>
          </c:extLst>
        </c:ser>
        <c:ser>
          <c:idx val="4"/>
          <c:order val="4"/>
          <c:tx>
            <c:strRef>
              <c:f>Foglio1!$Q$51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Foglio1!$Q$52:$Q$61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08-EE4B-856E-1118DB35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9276576"/>
        <c:axId val="1919235168"/>
      </c:barChart>
      <c:catAx>
        <c:axId val="19192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9235168"/>
        <c:crosses val="autoZero"/>
        <c:auto val="1"/>
        <c:lblAlgn val="ctr"/>
        <c:lblOffset val="100"/>
        <c:noMultiLvlLbl val="0"/>
      </c:catAx>
      <c:valAx>
        <c:axId val="19192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92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Foglio1!$M$51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Foglio1!$M$52:$M$61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7</c:v>
                </c:pt>
                <c:pt idx="8">
                  <c:v>0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8-EE4B-856E-1118DB3507BA}"/>
            </c:ext>
          </c:extLst>
        </c:ser>
        <c:ser>
          <c:idx val="1"/>
          <c:order val="1"/>
          <c:tx>
            <c:strRef>
              <c:f>Foglio1!$N$51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Foglio1!$N$52:$N$61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08-EE4B-856E-1118DB3507BA}"/>
            </c:ext>
          </c:extLst>
        </c:ser>
        <c:ser>
          <c:idx val="2"/>
          <c:order val="2"/>
          <c:tx>
            <c:strRef>
              <c:f>Foglio1!$O$51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Foglio1!$O$52:$O$61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8-EE4B-856E-1118DB3507BA}"/>
            </c:ext>
          </c:extLst>
        </c:ser>
        <c:ser>
          <c:idx val="3"/>
          <c:order val="3"/>
          <c:tx>
            <c:strRef>
              <c:f>Foglio1!$P$51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Foglio1!$P$52:$P$61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08-EE4B-856E-1118DB3507BA}"/>
            </c:ext>
          </c:extLst>
        </c:ser>
        <c:ser>
          <c:idx val="4"/>
          <c:order val="4"/>
          <c:tx>
            <c:strRef>
              <c:f>Foglio1!$Q$51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Foglio1!$Q$52:$Q$61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08-EE4B-856E-1118DB35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9276576"/>
        <c:axId val="1919235168"/>
      </c:barChart>
      <c:catAx>
        <c:axId val="19192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9235168"/>
        <c:crosses val="autoZero"/>
        <c:auto val="1"/>
        <c:lblAlgn val="ctr"/>
        <c:lblOffset val="100"/>
        <c:noMultiLvlLbl val="0"/>
      </c:catAx>
      <c:valAx>
        <c:axId val="19192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92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Foglio1!$W$53:$W$62</c:f>
              <c:numCache>
                <c:formatCode>General</c:formatCode>
                <c:ptCount val="10"/>
                <c:pt idx="0">
                  <c:v>1</c:v>
                </c:pt>
                <c:pt idx="1">
                  <c:v>11</c:v>
                </c:pt>
                <c:pt idx="2">
                  <c:v>0</c:v>
                </c:pt>
                <c:pt idx="3">
                  <c:v>10</c:v>
                </c:pt>
                <c:pt idx="4">
                  <c:v>0</c:v>
                </c:pt>
                <c:pt idx="5">
                  <c:v>11</c:v>
                </c:pt>
                <c:pt idx="6">
                  <c:v>0</c:v>
                </c:pt>
                <c:pt idx="7">
                  <c:v>11</c:v>
                </c:pt>
                <c:pt idx="8">
                  <c:v>0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8-B548-ADE8-906CFD31C79D}"/>
            </c:ext>
          </c:extLst>
        </c:ser>
        <c:ser>
          <c:idx val="1"/>
          <c:order val="1"/>
          <c:tx>
            <c:strRef>
              <c:f>Foglio1!$X$52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Foglio1!$X$53:$X$62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68-B548-ADE8-906CFD31C79D}"/>
            </c:ext>
          </c:extLst>
        </c:ser>
        <c:ser>
          <c:idx val="2"/>
          <c:order val="2"/>
          <c:tx>
            <c:strRef>
              <c:f>Foglio1!$Y$52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Foglio1!$Y$53:$Y$62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68-B548-ADE8-906CFD31C79D}"/>
            </c:ext>
          </c:extLst>
        </c:ser>
        <c:ser>
          <c:idx val="3"/>
          <c:order val="3"/>
          <c:tx>
            <c:strRef>
              <c:f>Foglio1!$Z$52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Foglio1!$Z$53:$Z$62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68-B548-ADE8-906CFD31C79D}"/>
            </c:ext>
          </c:extLst>
        </c:ser>
        <c:ser>
          <c:idx val="4"/>
          <c:order val="4"/>
          <c:tx>
            <c:strRef>
              <c:f>Foglio1!$AA$52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Foglio1!$AA$53:$AA$62</c:f>
              <c:numCache>
                <c:formatCode>General</c:formatCode>
                <c:ptCount val="10"/>
                <c:pt idx="0">
                  <c:v>10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11</c:v>
                </c:pt>
                <c:pt idx="5">
                  <c:v>0</c:v>
                </c:pt>
                <c:pt idx="6">
                  <c:v>11</c:v>
                </c:pt>
                <c:pt idx="7">
                  <c:v>0</c:v>
                </c:pt>
                <c:pt idx="8">
                  <c:v>11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68-B548-ADE8-906CFD31C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3904720"/>
        <c:axId val="1933907024"/>
      </c:barChart>
      <c:catAx>
        <c:axId val="1933904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33907024"/>
        <c:crosses val="autoZero"/>
        <c:auto val="1"/>
        <c:lblAlgn val="ctr"/>
        <c:lblOffset val="100"/>
        <c:noMultiLvlLbl val="0"/>
      </c:catAx>
      <c:valAx>
        <c:axId val="193390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3390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Foglio1!$W$53:$W$62</c:f>
              <c:numCache>
                <c:formatCode>General</c:formatCode>
                <c:ptCount val="10"/>
                <c:pt idx="0">
                  <c:v>1</c:v>
                </c:pt>
                <c:pt idx="1">
                  <c:v>11</c:v>
                </c:pt>
                <c:pt idx="2">
                  <c:v>0</c:v>
                </c:pt>
                <c:pt idx="3">
                  <c:v>10</c:v>
                </c:pt>
                <c:pt idx="4">
                  <c:v>0</c:v>
                </c:pt>
                <c:pt idx="5">
                  <c:v>11</c:v>
                </c:pt>
                <c:pt idx="6">
                  <c:v>0</c:v>
                </c:pt>
                <c:pt idx="7">
                  <c:v>11</c:v>
                </c:pt>
                <c:pt idx="8">
                  <c:v>0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8-B548-ADE8-906CFD31C79D}"/>
            </c:ext>
          </c:extLst>
        </c:ser>
        <c:ser>
          <c:idx val="1"/>
          <c:order val="1"/>
          <c:tx>
            <c:strRef>
              <c:f>Foglio1!$X$52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Foglio1!$X$53:$X$62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68-B548-ADE8-906CFD31C79D}"/>
            </c:ext>
          </c:extLst>
        </c:ser>
        <c:ser>
          <c:idx val="2"/>
          <c:order val="2"/>
          <c:tx>
            <c:strRef>
              <c:f>Foglio1!$Y$52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Foglio1!$Y$53:$Y$62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68-B548-ADE8-906CFD31C79D}"/>
            </c:ext>
          </c:extLst>
        </c:ser>
        <c:ser>
          <c:idx val="3"/>
          <c:order val="3"/>
          <c:tx>
            <c:strRef>
              <c:f>Foglio1!$Z$52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Foglio1!$Z$53:$Z$62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68-B548-ADE8-906CFD31C79D}"/>
            </c:ext>
          </c:extLst>
        </c:ser>
        <c:ser>
          <c:idx val="4"/>
          <c:order val="4"/>
          <c:tx>
            <c:strRef>
              <c:f>Foglio1!$AA$52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Foglio1!$AA$53:$AA$62</c:f>
              <c:numCache>
                <c:formatCode>General</c:formatCode>
                <c:ptCount val="10"/>
                <c:pt idx="0">
                  <c:v>10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11</c:v>
                </c:pt>
                <c:pt idx="5">
                  <c:v>0</c:v>
                </c:pt>
                <c:pt idx="6">
                  <c:v>11</c:v>
                </c:pt>
                <c:pt idx="7">
                  <c:v>0</c:v>
                </c:pt>
                <c:pt idx="8">
                  <c:v>11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68-B548-ADE8-906CFD31C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3904720"/>
        <c:axId val="1933907024"/>
      </c:barChart>
      <c:catAx>
        <c:axId val="1933904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33907024"/>
        <c:crosses val="autoZero"/>
        <c:auto val="1"/>
        <c:lblAlgn val="ctr"/>
        <c:lblOffset val="100"/>
        <c:noMultiLvlLbl val="0"/>
      </c:catAx>
      <c:valAx>
        <c:axId val="193390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3390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Foglio1!$B$68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Foglio1!$B$69:$B$78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7</c:v>
                </c:pt>
                <c:pt idx="6">
                  <c:v>5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1-8A4D-827B-2063D2B12177}"/>
            </c:ext>
          </c:extLst>
        </c:ser>
        <c:ser>
          <c:idx val="1"/>
          <c:order val="1"/>
          <c:tx>
            <c:strRef>
              <c:f>Foglio1!$C$68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Foglio1!$C$69:$C$78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61-8A4D-827B-2063D2B12177}"/>
            </c:ext>
          </c:extLst>
        </c:ser>
        <c:ser>
          <c:idx val="2"/>
          <c:order val="2"/>
          <c:tx>
            <c:strRef>
              <c:f>Foglio1!$D$68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Foglio1!$D$69:$D$78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61-8A4D-827B-2063D2B12177}"/>
            </c:ext>
          </c:extLst>
        </c:ser>
        <c:ser>
          <c:idx val="3"/>
          <c:order val="3"/>
          <c:tx>
            <c:strRef>
              <c:f>Foglio1!$E$68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Foglio1!$E$69:$E$78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61-8A4D-827B-2063D2B12177}"/>
            </c:ext>
          </c:extLst>
        </c:ser>
        <c:ser>
          <c:idx val="4"/>
          <c:order val="4"/>
          <c:tx>
            <c:strRef>
              <c:f>Foglio1!$F$68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Foglio1!$F$69:$F$78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61-8A4D-827B-2063D2B12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064192"/>
        <c:axId val="1918065840"/>
      </c:barChart>
      <c:catAx>
        <c:axId val="1918064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8065840"/>
        <c:crosses val="autoZero"/>
        <c:auto val="1"/>
        <c:lblAlgn val="ctr"/>
        <c:lblOffset val="100"/>
        <c:noMultiLvlLbl val="0"/>
      </c:catAx>
      <c:valAx>
        <c:axId val="191806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806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Foglio1!$M$51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Foglio1!$M$52:$M$61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7</c:v>
                </c:pt>
                <c:pt idx="8">
                  <c:v>0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8-EE4B-856E-1118DB3507BA}"/>
            </c:ext>
          </c:extLst>
        </c:ser>
        <c:ser>
          <c:idx val="1"/>
          <c:order val="1"/>
          <c:tx>
            <c:strRef>
              <c:f>Foglio1!$N$51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Foglio1!$N$52:$N$61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08-EE4B-856E-1118DB3507BA}"/>
            </c:ext>
          </c:extLst>
        </c:ser>
        <c:ser>
          <c:idx val="2"/>
          <c:order val="2"/>
          <c:tx>
            <c:strRef>
              <c:f>Foglio1!$O$51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Foglio1!$O$52:$O$61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8-EE4B-856E-1118DB3507BA}"/>
            </c:ext>
          </c:extLst>
        </c:ser>
        <c:ser>
          <c:idx val="3"/>
          <c:order val="3"/>
          <c:tx>
            <c:strRef>
              <c:f>Foglio1!$P$51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Foglio1!$P$52:$P$61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08-EE4B-856E-1118DB3507BA}"/>
            </c:ext>
          </c:extLst>
        </c:ser>
        <c:ser>
          <c:idx val="4"/>
          <c:order val="4"/>
          <c:tx>
            <c:strRef>
              <c:f>Foglio1!$Q$51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Foglio1!$Q$52:$Q$61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08-EE4B-856E-1118DB35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9276576"/>
        <c:axId val="1919235168"/>
      </c:barChart>
      <c:catAx>
        <c:axId val="19192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9235168"/>
        <c:crosses val="autoZero"/>
        <c:auto val="1"/>
        <c:lblAlgn val="ctr"/>
        <c:lblOffset val="100"/>
        <c:noMultiLvlLbl val="0"/>
      </c:catAx>
      <c:valAx>
        <c:axId val="19192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92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99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749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Migliorato tutorial </a:t>
            </a:r>
            <a:r>
              <a:rPr lang="it-IT" dirty="0">
                <a:sym typeface="Wingdings" pitchFamily="2" charset="2"/>
              </a:rPr>
              <a:t> migliore 4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47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più bassa </a:t>
            </a:r>
            <a:r>
              <a:rPr lang="it-IT" dirty="0">
                <a:sym typeface="Wingdings" pitchFamily="2" charset="2"/>
              </a:rPr>
              <a:t> peggioramento 10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498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746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Responso generale subito positivo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780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Mancanza tutorial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76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bassa </a:t>
            </a:r>
            <a:r>
              <a:rPr lang="it-IT" dirty="0">
                <a:sym typeface="Wingdings" pitchFamily="2" charset="2"/>
              </a:rPr>
              <a:t> fuori </a:t>
            </a:r>
            <a:r>
              <a:rPr lang="it-IT" dirty="0" err="1">
                <a:sym typeface="Wingdings" pitchFamily="2" charset="2"/>
              </a:rPr>
              <a:t>targhet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482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698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292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100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79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494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1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88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3477804" y="5380069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1C33FDD-B03D-3240-86A6-BD3126DD222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C94E0EED-BE57-9A4B-81B4-56C390353EF2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46E3F62-D7D8-4947-ABF3-CCBE94DEBCE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401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/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07844D1-0A81-4C40-9F78-FAA6CC9A8212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F6E99E21-BC6B-BF4D-A34D-163208B69EC2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A4915438-026C-1640-B3BF-22B8D42B4856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78CFBC01-0E2C-6B44-9160-26D23F3F802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81812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26975941-5982-6840-9343-7F0129BF259B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E1E262BA-B531-E241-AF5D-6DE9E0525EC1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060FCD2C-BED4-3D44-8DCB-F182E14A1B9C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90D0F2D-FDFA-E347-9736-516A55151855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05110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095985F4-753B-9542-A67A-C80B7076AD59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0A082D59-E2BD-6443-AC0D-3EA1AE2826D0}"/>
              </a:ext>
            </a:extLst>
          </p:cNvPr>
          <p:cNvGrpSpPr/>
          <p:nvPr/>
        </p:nvGrpSpPr>
        <p:grpSpPr>
          <a:xfrm>
            <a:off x="891121" y="5042528"/>
            <a:ext cx="3763927" cy="636278"/>
            <a:chOff x="382771" y="4318494"/>
            <a:chExt cx="3763927" cy="636278"/>
          </a:xfrm>
        </p:grpSpPr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A7FABC63-71F8-5547-81B6-20D77D0B716A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1C11DDD-D75B-3647-B31C-7CA62758A112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095985F4-753B-9542-A67A-C80B7076AD59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2" name="Gruppo 41">
            <a:extLst>
              <a:ext uri="{FF2B5EF4-FFF2-40B4-BE49-F238E27FC236}">
                <a16:creationId xmlns:a16="http://schemas.microsoft.com/office/drawing/2014/main" id="{679B630B-D104-F14C-AC11-A8F4802E9929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0A082D59-E2BD-6443-AC0D-3EA1AE2826D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A7FABC63-71F8-5547-81B6-20D77D0B716A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1C11DDD-D75B-3647-B31C-7CA62758A112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2EA8F3D3-6FAE-7541-B757-5CB7BCEF8F5A}"/>
                </a:ext>
              </a:extLst>
            </p:cNvPr>
            <p:cNvSpPr/>
            <p:nvPr/>
          </p:nvSpPr>
          <p:spPr>
            <a:xfrm>
              <a:off x="1264036" y="5757990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rPr>
                <a:t>Miglioramento Tutorial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118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095985F4-753B-9542-A67A-C80B7076AD59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Senza una spiegazione non sarei riuscito/a a giocare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5E07069-61E3-964F-8662-3C12C86FAB58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679B630B-D104-F14C-AC11-A8F4802E9929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0A082D59-E2BD-6443-AC0D-3EA1AE2826D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A7FABC63-71F8-5547-81B6-20D77D0B716A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51C11DDD-D75B-3647-B31C-7CA62758A112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2EA8F3D3-6FAE-7541-B757-5CB7BCEF8F5A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Età media più bassa</a:t>
                </a:r>
              </a:p>
            </p:txBody>
          </p:sp>
        </p:grp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A195DE73-437F-3441-A885-C95A5849D39C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149612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7D95E308-5156-5D44-94D6-BCE2F9942921}"/>
              </a:ext>
            </a:extLst>
          </p:cNvPr>
          <p:cNvGraphicFramePr>
            <a:graphicFrameLocks/>
          </p:cNvGraphicFramePr>
          <p:nvPr/>
        </p:nvGraphicFramePr>
        <p:xfrm>
          <a:off x="4275089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71AFE26C-040D-5044-9C45-B9657C40BB2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A93DC8D1-ABD8-8F40-85EA-913F55003EC9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27D84E72-5C4F-664F-B483-88B45C39D538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7D95E308-5156-5D44-94D6-BCE2F9942921}"/>
              </a:ext>
            </a:extLst>
          </p:cNvPr>
          <p:cNvGraphicFramePr>
            <a:graphicFrameLocks/>
          </p:cNvGraphicFramePr>
          <p:nvPr/>
        </p:nvGraphicFramePr>
        <p:xfrm>
          <a:off x="4275089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C05F51A5-9E19-C848-A5FF-A8A17341E3E2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1AFE26C-040D-5044-9C45-B9657C40BB2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A93DC8D1-ABD8-8F40-85EA-913F55003EC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27D84E72-5C4F-664F-B483-88B45C39D538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62F4A784-E43E-4A4A-A487-2C2B0AB8660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ideale per il gioco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933469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CBDDD4-849A-9343-9765-A54AB0B2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6876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779399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646828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958764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Senza una spiegazione non sarei riuscito/a a giocare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Inserimento di un tutorial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50985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migliore per il gioco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165103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223A24CB-7BBB-8444-A408-7D03CE36C032}"/>
              </a:ext>
            </a:extLst>
          </p:cNvPr>
          <p:cNvSpPr/>
          <p:nvPr/>
        </p:nvSpPr>
        <p:spPr>
          <a:xfrm>
            <a:off x="1264036" y="5757990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  <a:highlight>
                  <a:srgbClr val="FFFF00"/>
                </a:highlight>
              </a:rPr>
              <a:t>Intuitività del gioco migliorabile</a:t>
            </a:r>
          </a:p>
        </p:txBody>
      </p:sp>
    </p:spTree>
    <p:extLst>
      <p:ext uri="{BB962C8B-B14F-4D97-AF65-F5344CB8AC3E}">
        <p14:creationId xmlns:p14="http://schemas.microsoft.com/office/powerpoint/2010/main" val="105570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4345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91,67%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9536705"/>
                  </p:ext>
                </p:extLst>
              </p:nvPr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Rettangolo 22">
            <a:extLst>
              <a:ext uri="{FF2B5EF4-FFF2-40B4-BE49-F238E27FC236}">
                <a16:creationId xmlns:a16="http://schemas.microsoft.com/office/drawing/2014/main" id="{920B4793-DA9A-2747-9639-3FE7E922D9BC}"/>
              </a:ext>
            </a:extLst>
          </p:cNvPr>
          <p:cNvSpPr/>
          <p:nvPr/>
        </p:nvSpPr>
        <p:spPr>
          <a:xfrm>
            <a:off x="802064" y="5520400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di scuola primaria 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3075A7B-6B12-1442-8EB9-DDEA4F52E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678062" y="1465212"/>
            <a:ext cx="4213983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Rettangolo 22">
            <a:extLst>
              <a:ext uri="{FF2B5EF4-FFF2-40B4-BE49-F238E27FC236}">
                <a16:creationId xmlns:a16="http://schemas.microsoft.com/office/drawing/2014/main" id="{69F95292-4564-D644-9239-A6ADD34C0EEE}"/>
              </a:ext>
            </a:extLst>
          </p:cNvPr>
          <p:cNvSpPr/>
          <p:nvPr/>
        </p:nvSpPr>
        <p:spPr>
          <a:xfrm>
            <a:off x="802064" y="5520400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di scuola primaria 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0A79834-27BD-3E45-BBD3-93F7B98FD5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678062" y="1465212"/>
            <a:ext cx="4213983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04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5EED6605-A1C8-B44F-A698-AE39D8F6B8C0}"/>
              </a:ext>
            </a:extLst>
          </p:cNvPr>
          <p:cNvGrpSpPr/>
          <p:nvPr/>
        </p:nvGrpSpPr>
        <p:grpSpPr>
          <a:xfrm>
            <a:off x="6018634" y="231490"/>
            <a:ext cx="2680540" cy="514711"/>
            <a:chOff x="6018634" y="231490"/>
            <a:chExt cx="2680540" cy="514711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13FDC563-F748-F54F-B3A1-6AD120298081}"/>
                </a:ext>
              </a:extLst>
            </p:cNvPr>
            <p:cNvSpPr/>
            <p:nvPr/>
          </p:nvSpPr>
          <p:spPr>
            <a:xfrm>
              <a:off x="6018634" y="231490"/>
              <a:ext cx="2680540" cy="514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2E66C06-2B15-0147-9427-9D1C08DA7578}"/>
                </a:ext>
              </a:extLst>
            </p:cNvPr>
            <p:cNvGrpSpPr/>
            <p:nvPr/>
          </p:nvGrpSpPr>
          <p:grpSpPr>
            <a:xfrm>
              <a:off x="6131769" y="260179"/>
              <a:ext cx="2454270" cy="393611"/>
              <a:chOff x="3385806" y="2152538"/>
              <a:chExt cx="2454270" cy="393611"/>
            </a:xfrm>
            <a:noFill/>
          </p:grpSpPr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A61898FF-3C48-5245-A67A-0102D77CCDDE}"/>
                  </a:ext>
                </a:extLst>
              </p:cNvPr>
              <p:cNvGrpSpPr/>
              <p:nvPr/>
            </p:nvGrpSpPr>
            <p:grpSpPr>
              <a:xfrm>
                <a:off x="3385806" y="2330705"/>
                <a:ext cx="2454270" cy="215444"/>
                <a:chOff x="3385806" y="2330705"/>
                <a:chExt cx="2454270" cy="215444"/>
              </a:xfrm>
              <a:grpFill/>
            </p:grpSpPr>
            <p:grpSp>
              <p:nvGrpSpPr>
                <p:cNvPr id="29" name="Gruppo 28">
                  <a:extLst>
                    <a:ext uri="{FF2B5EF4-FFF2-40B4-BE49-F238E27FC236}">
                      <a16:creationId xmlns:a16="http://schemas.microsoft.com/office/drawing/2014/main" id="{252BE6A3-616F-D04D-A2D5-ABEB0CF24E13}"/>
                    </a:ext>
                  </a:extLst>
                </p:cNvPr>
                <p:cNvGrpSpPr/>
                <p:nvPr/>
              </p:nvGrpSpPr>
              <p:grpSpPr>
                <a:xfrm>
                  <a:off x="3953462" y="2357570"/>
                  <a:ext cx="1237076" cy="158179"/>
                  <a:chOff x="3665894" y="2349665"/>
                  <a:chExt cx="1237076" cy="158179"/>
                </a:xfrm>
                <a:grpFill/>
              </p:grpSpPr>
              <p:sp>
                <p:nvSpPr>
                  <p:cNvPr id="32" name="Ovale 31">
                    <a:extLst>
                      <a:ext uri="{FF2B5EF4-FFF2-40B4-BE49-F238E27FC236}">
                        <a16:creationId xmlns:a16="http://schemas.microsoft.com/office/drawing/2014/main" id="{FDDEDCB3-3430-7344-BDDF-74D69B6C5CFD}"/>
                      </a:ext>
                    </a:extLst>
                  </p:cNvPr>
                  <p:cNvSpPr/>
                  <p:nvPr/>
                </p:nvSpPr>
                <p:spPr>
                  <a:xfrm>
                    <a:off x="3665894" y="2360077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3" name="Ovale 32">
                    <a:extLst>
                      <a:ext uri="{FF2B5EF4-FFF2-40B4-BE49-F238E27FC236}">
                        <a16:creationId xmlns:a16="http://schemas.microsoft.com/office/drawing/2014/main" id="{45D53F9B-4DE5-714B-8988-0581E75AEF22}"/>
                      </a:ext>
                    </a:extLst>
                  </p:cNvPr>
                  <p:cNvSpPr/>
                  <p:nvPr/>
                </p:nvSpPr>
                <p:spPr>
                  <a:xfrm>
                    <a:off x="3939163" y="2363844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4" name="Ovale 33">
                    <a:extLst>
                      <a:ext uri="{FF2B5EF4-FFF2-40B4-BE49-F238E27FC236}">
                        <a16:creationId xmlns:a16="http://schemas.microsoft.com/office/drawing/2014/main" id="{104FA547-7BB0-BF44-83FA-B2B4A28A2F5C}"/>
                      </a:ext>
                    </a:extLst>
                  </p:cNvPr>
                  <p:cNvSpPr/>
                  <p:nvPr/>
                </p:nvSpPr>
                <p:spPr>
                  <a:xfrm>
                    <a:off x="4212432" y="2360077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7" name="Ovale 36">
                    <a:extLst>
                      <a:ext uri="{FF2B5EF4-FFF2-40B4-BE49-F238E27FC236}">
                        <a16:creationId xmlns:a16="http://schemas.microsoft.com/office/drawing/2014/main" id="{70E30ABB-9F4F-F249-BECE-790F58C85DF4}"/>
                      </a:ext>
                    </a:extLst>
                  </p:cNvPr>
                  <p:cNvSpPr/>
                  <p:nvPr/>
                </p:nvSpPr>
                <p:spPr>
                  <a:xfrm>
                    <a:off x="4485701" y="2351976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8" name="Ovale 37">
                    <a:extLst>
                      <a:ext uri="{FF2B5EF4-FFF2-40B4-BE49-F238E27FC236}">
                        <a16:creationId xmlns:a16="http://schemas.microsoft.com/office/drawing/2014/main" id="{1D7D5134-D199-4C4D-BD8D-D37221F06053}"/>
                      </a:ext>
                    </a:extLst>
                  </p:cNvPr>
                  <p:cNvSpPr/>
                  <p:nvPr/>
                </p:nvSpPr>
                <p:spPr>
                  <a:xfrm>
                    <a:off x="4758970" y="2349665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</p:grp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61317ACA-C3B1-5E40-B63B-BE7462E10702}"/>
                    </a:ext>
                  </a:extLst>
                </p:cNvPr>
                <p:cNvSpPr txBox="1"/>
                <p:nvPr/>
              </p:nvSpPr>
              <p:spPr>
                <a:xfrm>
                  <a:off x="3385806" y="2330705"/>
                  <a:ext cx="553357" cy="215444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800" dirty="0"/>
                    <a:t>Per nulla</a:t>
                  </a:r>
                </a:p>
              </p:txBody>
            </p:sp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C66B534A-2E22-DA48-9DB4-121F5D890197}"/>
                    </a:ext>
                  </a:extLst>
                </p:cNvPr>
                <p:cNvSpPr txBox="1"/>
                <p:nvPr/>
              </p:nvSpPr>
              <p:spPr>
                <a:xfrm>
                  <a:off x="5190538" y="2330705"/>
                  <a:ext cx="649538" cy="215444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it-IT" sz="800" dirty="0"/>
                    <a:t>Moltissimo</a:t>
                  </a:r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B2CA26A1-F8E7-744A-90AF-869F206DC211}"/>
                  </a:ext>
                </a:extLst>
              </p:cNvPr>
              <p:cNvSpPr txBox="1"/>
              <p:nvPr/>
            </p:nvSpPr>
            <p:spPr>
              <a:xfrm>
                <a:off x="3909990" y="2152538"/>
                <a:ext cx="1338828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1          2          3          4          5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Rettangolo 22">
            <a:extLst>
              <a:ext uri="{FF2B5EF4-FFF2-40B4-BE49-F238E27FC236}">
                <a16:creationId xmlns:a16="http://schemas.microsoft.com/office/drawing/2014/main" id="{69F95292-4564-D644-9239-A6ADD34C0EEE}"/>
              </a:ext>
            </a:extLst>
          </p:cNvPr>
          <p:cNvSpPr/>
          <p:nvPr/>
        </p:nvSpPr>
        <p:spPr>
          <a:xfrm>
            <a:off x="802064" y="5520400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di scuola primaria 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0A79834-27BD-3E45-BBD3-93F7B98FD5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678062" y="1465212"/>
            <a:ext cx="4213983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</p:spTree>
    <p:extLst>
      <p:ext uri="{BB962C8B-B14F-4D97-AF65-F5344CB8AC3E}">
        <p14:creationId xmlns:p14="http://schemas.microsoft.com/office/powerpoint/2010/main" val="4089907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0186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EE5880-09FC-4B44-98C5-BEE4CC5F7741}"/>
              </a:ext>
            </a:extLst>
          </p:cNvPr>
          <p:cNvSpPr txBox="1"/>
          <p:nvPr/>
        </p:nvSpPr>
        <p:spPr>
          <a:xfrm>
            <a:off x="288523" y="5024075"/>
            <a:ext cx="5955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avere </a:t>
            </a:r>
          </a:p>
          <a:p>
            <a:r>
              <a:rPr lang="en-IT" dirty="0"/>
              <a:t>diverse motivazioni -&gt; pareri qualitativi</a:t>
            </a:r>
          </a:p>
        </p:txBody>
      </p:sp>
      <p:pic>
        <p:nvPicPr>
          <p:cNvPr id="4098" name="Picture 2" descr="Personaggi simpatici bambini arrabbiati | Vettore Premium">
            <a:extLst>
              <a:ext uri="{FF2B5EF4-FFF2-40B4-BE49-F238E27FC236}">
                <a16:creationId xmlns:a16="http://schemas.microsoft.com/office/drawing/2014/main" id="{2A03860D-0DFC-DE49-869C-E229A25C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4284450"/>
            <a:ext cx="1746488" cy="16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97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024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439C06-207E-CE42-9B3D-9E314502E282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60038" y="1401828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SUS e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4784B-5BD1-F446-B5A0-702EB90971C9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4826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3495B-32AA-5144-804D-92F9373B6590}"/>
              </a:ext>
            </a:extLst>
          </p:cNvPr>
          <p:cNvSpPr txBox="1"/>
          <p:nvPr/>
        </p:nvSpPr>
        <p:spPr>
          <a:xfrm>
            <a:off x="320441" y="4618259"/>
            <a:ext cx="323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Cambiamento delle Immagini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B425-357E-0A46-9049-4A390B4C1D9C}"/>
              </a:ext>
            </a:extLst>
          </p:cNvPr>
          <p:cNvSpPr txBox="1"/>
          <p:nvPr/>
        </p:nvSpPr>
        <p:spPr>
          <a:xfrm>
            <a:off x="512005" y="4179151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Colloqui e test sui clinici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40252-4636-3C48-99C3-24F40E35FB0F}"/>
              </a:ext>
            </a:extLst>
          </p:cNvPr>
          <p:cNvSpPr txBox="1"/>
          <p:nvPr/>
        </p:nvSpPr>
        <p:spPr>
          <a:xfrm>
            <a:off x="320441" y="5072670"/>
            <a:ext cx="425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Riduzione degli stimoli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Calibrazione del settaggio della difficoltà</a:t>
            </a:r>
          </a:p>
        </p:txBody>
      </p:sp>
      <p:pic>
        <p:nvPicPr>
          <p:cNvPr id="23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70DECB3-7665-CC49-B398-39628DFA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1" t="14444" r="20104" b="7037"/>
          <a:stretch/>
        </p:blipFill>
        <p:spPr>
          <a:xfrm>
            <a:off x="5115757" y="4680036"/>
            <a:ext cx="1408972" cy="1038965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pic>
        <p:nvPicPr>
          <p:cNvPr id="24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822288D-5472-6C49-A3FE-7046E8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7572317" y="4650970"/>
            <a:ext cx="1538098" cy="1097095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189E9-0804-FD45-B1D2-F37E857CB31C}"/>
              </a:ext>
            </a:extLst>
          </p:cNvPr>
          <p:cNvCxnSpPr>
            <a:cxnSpLocks/>
          </p:cNvCxnSpPr>
          <p:nvPr/>
        </p:nvCxnSpPr>
        <p:spPr>
          <a:xfrm>
            <a:off x="6805408" y="5202163"/>
            <a:ext cx="536713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5DF8733-9C5E-1C41-8DCE-BEBAB3A68540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3C92F-1ACA-9E49-B885-9E17431D057C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37809C-5842-AA49-B47A-5781A3874C87}"/>
              </a:ext>
            </a:extLst>
          </p:cNvPr>
          <p:cNvSpPr txBox="1"/>
          <p:nvPr/>
        </p:nvSpPr>
        <p:spPr>
          <a:xfrm>
            <a:off x="2360038" y="1401828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SUS e pareri qualitativi: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470BF-0961-BB44-B328-5D395EBC8932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6FFC94-DD10-634A-A8FC-18BAF8A052CE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4F8D2A-4770-9746-9862-97940DEBED33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4624D9-3565-E54F-8A83-5C33990D914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717199-172C-3B4F-9B00-CD2194CE3745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9E72D1-9C2B-9148-B4E1-2222100283F2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26D70D-F31F-1E47-86E6-EE224F7C4A5E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8828E9-5F38-9448-8FEC-0FE168D405A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8A57D9-4914-E149-B6BF-491129B7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E13A9A-2ABC-CF41-86A9-C92B4629AD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40DCF8BC-0F0B-DE4C-9ACB-5E72028ACE1A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4008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17" y="4271660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1" y="4355162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56836-E412-7F46-9239-88A896C946B2}"/>
              </a:ext>
            </a:extLst>
          </p:cNvPr>
          <p:cNvSpPr txBox="1"/>
          <p:nvPr/>
        </p:nvSpPr>
        <p:spPr>
          <a:xfrm>
            <a:off x="288522" y="4138694"/>
            <a:ext cx="37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Impiego integrale dei nostri giochi nelle attività didattiche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F4B8-7BA7-A846-8F00-12A854408515}"/>
              </a:ext>
            </a:extLst>
          </p:cNvPr>
          <p:cNvSpPr txBox="1"/>
          <p:nvPr/>
        </p:nvSpPr>
        <p:spPr>
          <a:xfrm>
            <a:off x="297390" y="4835679"/>
            <a:ext cx="3852530" cy="79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Allenamnento delle abilità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Ausilio all’identificazione dis tudenti DSA</a:t>
            </a:r>
          </a:p>
        </p:txBody>
      </p:sp>
    </p:spTree>
    <p:extLst>
      <p:ext uri="{BB962C8B-B14F-4D97-AF65-F5344CB8AC3E}">
        <p14:creationId xmlns:p14="http://schemas.microsoft.com/office/powerpoint/2010/main" val="1782592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4005</Words>
  <Application>Microsoft Macintosh PowerPoint</Application>
  <PresentationFormat>On-screen Show (4:3)</PresentationFormat>
  <Paragraphs>626</Paragraphs>
  <Slides>54</Slides>
  <Notes>31</Notes>
  <HiddenSlides>9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PowerPoint Presentation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Analisi dei dati (Gradimento)</vt:lpstr>
      <vt:lpstr>Syllable Game Questionario SUS per Docenti</vt:lpstr>
      <vt:lpstr>Number Game Questionario SUS per Docenti</vt:lpstr>
      <vt:lpstr>Number Game Questionario SUS per Docenti</vt:lpstr>
      <vt:lpstr>Analisi dei dati</vt:lpstr>
      <vt:lpstr>Analisi dei dati</vt:lpstr>
      <vt:lpstr>Miglioramenti </vt:lpstr>
      <vt:lpstr>Miglioramenti </vt:lpstr>
      <vt:lpstr>Miglioramenti </vt:lpstr>
      <vt:lpstr>Progetti Futuri</vt:lpstr>
      <vt:lpstr>Progetti Futuri</vt:lpstr>
      <vt:lpstr>Progetti Futuri</vt:lpstr>
      <vt:lpstr>PowerPoint Presentation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Nicoló Bruna</cp:lastModifiedBy>
  <cp:revision>85</cp:revision>
  <dcterms:created xsi:type="dcterms:W3CDTF">2021-05-10T14:21:25Z</dcterms:created>
  <dcterms:modified xsi:type="dcterms:W3CDTF">2021-05-27T19:33:37Z</dcterms:modified>
</cp:coreProperties>
</file>